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89" r:id="rId2"/>
    <p:sldId id="284" r:id="rId3"/>
    <p:sldId id="299" r:id="rId4"/>
    <p:sldId id="285" r:id="rId5"/>
    <p:sldId id="300" r:id="rId6"/>
    <p:sldId id="291" r:id="rId7"/>
    <p:sldId id="305" r:id="rId8"/>
    <p:sldId id="306" r:id="rId9"/>
    <p:sldId id="307" r:id="rId10"/>
    <p:sldId id="313" r:id="rId11"/>
    <p:sldId id="308" r:id="rId12"/>
    <p:sldId id="292" r:id="rId13"/>
    <p:sldId id="293" r:id="rId14"/>
    <p:sldId id="294" r:id="rId15"/>
    <p:sldId id="295" r:id="rId16"/>
    <p:sldId id="296" r:id="rId17"/>
    <p:sldId id="311" r:id="rId18"/>
    <p:sldId id="310" r:id="rId19"/>
    <p:sldId id="312" r:id="rId20"/>
    <p:sldId id="314" r:id="rId21"/>
    <p:sldId id="316" r:id="rId22"/>
    <p:sldId id="3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743"/>
    <a:srgbClr val="F47D20"/>
    <a:srgbClr val="1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/>
    <p:restoredTop sz="93364"/>
  </p:normalViewPr>
  <p:slideViewPr>
    <p:cSldViewPr snapToGrid="0" snapToObjects="1">
      <p:cViewPr>
        <p:scale>
          <a:sx n="83" d="100"/>
          <a:sy n="83" d="100"/>
        </p:scale>
        <p:origin x="116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Chevron 9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359257"/>
            <a:ext cx="9360976" cy="143360"/>
            <a:chOff x="1471608" y="3586632"/>
            <a:chExt cx="9258300" cy="2159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package=xgboo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71608" y="3833385"/>
            <a:ext cx="9258300" cy="54811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Seth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Green,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Megan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Stiles,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Katherine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Harton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Samantha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Garofalo</a:t>
            </a:r>
            <a:endParaRPr lang="en-US" sz="2400" dirty="0" smtClean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1608" y="3586632"/>
            <a:ext cx="9258300" cy="215900"/>
            <a:chOff x="1471608" y="3586632"/>
            <a:chExt cx="9258300" cy="2159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29" y="4483101"/>
            <a:ext cx="3866458" cy="1272505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15128" y="1487513"/>
            <a:ext cx="8361229" cy="20982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Computational Analysis of Religious and Ideological Linguistic Behavior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 Selection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TFIDF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56367" y="1577340"/>
          <a:ext cx="7679267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80"/>
                <a:gridCol w="640080"/>
                <a:gridCol w="1452880"/>
                <a:gridCol w="1198880"/>
                <a:gridCol w="1579880"/>
                <a:gridCol w="1354667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freq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2502.000000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88.820531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prophet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75.818182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4.328338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1592.181818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90.895101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uniti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1251.000000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44.410265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fate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muhammad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decre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christ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104.250000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4.646792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1042.500000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46.467919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Value Words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7097" y="1931232"/>
            <a:ext cx="2910205" cy="2935237"/>
            <a:chOff x="4717097" y="1931232"/>
            <a:chExt cx="2910205" cy="2935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7968" t="18011" r="25869" b="11949"/>
            <a:stretch/>
          </p:blipFill>
          <p:spPr>
            <a:xfrm>
              <a:off x="4717097" y="2577563"/>
              <a:ext cx="2910205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717097" y="1931232"/>
              <a:ext cx="2910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TFIDF Method w/Pronouns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71599" y="2169730"/>
            <a:ext cx="2607192" cy="2665050"/>
            <a:chOff x="1371599" y="2169730"/>
            <a:chExt cx="2607192" cy="26650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27411" t="14931" r="27339" b="8276"/>
            <a:stretch/>
          </p:blipFill>
          <p:spPr>
            <a:xfrm>
              <a:off x="1371600" y="2541031"/>
              <a:ext cx="2607191" cy="2293749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371599" y="2169730"/>
              <a:ext cx="26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Previous Method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85314" y="1931232"/>
            <a:ext cx="3143032" cy="2935237"/>
            <a:chOff x="8085314" y="1931232"/>
            <a:chExt cx="3143032" cy="2935237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5"/>
            <a:srcRect l="21230" t="4111" r="22688"/>
            <a:stretch/>
          </p:blipFill>
          <p:spPr>
            <a:xfrm>
              <a:off x="8365608" y="2577563"/>
              <a:ext cx="2582444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8085314" y="1931232"/>
              <a:ext cx="3143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TFIDF Method w/out Pronouns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(noun + “to be” verb + adj/adv)</a:t>
            </a:r>
            <a:endParaRPr lang="en-US" sz="10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pronoun + key word</a:t>
            </a:r>
            <a:endParaRPr lang="en-US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1891429"/>
            <a:ext cx="5389625" cy="3478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91429"/>
            <a:ext cx="5094961" cy="34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Pronoun Analysis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34" y="16002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53441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noFill/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97%</a:t>
            </a:r>
            <a:endParaRPr lang="en-US" sz="4000" b="1" dirty="0">
              <a:ln w="9525">
                <a:noFill/>
                <a:prstDash val="solid"/>
              </a:ln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8195"/>
              </p:ext>
            </p:extLst>
          </p:nvPr>
        </p:nvGraphicFramePr>
        <p:xfrm>
          <a:off x="528658" y="2513225"/>
          <a:ext cx="5853629" cy="29574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4929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Previous Work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86.0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84.0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Neural Net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83.3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3174"/>
              </p:ext>
            </p:extLst>
          </p:nvPr>
        </p:nvGraphicFramePr>
        <p:xfrm>
          <a:off x="7131047" y="2513225"/>
          <a:ext cx="4419600" cy="25234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00300"/>
                <a:gridCol w="2019300"/>
              </a:tblGrid>
              <a:tr h="504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96.1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96.3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95.4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96.0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1973" y="1743784"/>
            <a:ext cx="520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Compared to Previous Methods using Previous Corpus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7046" y="1913060"/>
            <a:ext cx="2562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Full Data Set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Single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Moving towards real-time, on-the-ground analysis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342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~77% accuracy</a:t>
            </a:r>
            <a:endParaRPr lang="en-US" sz="24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801" y="1771035"/>
            <a:ext cx="2986416" cy="3949090"/>
            <a:chOff x="8188513" y="1635030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1635030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3042310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88513" y="4444467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9285179" y="199016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285179" y="3388909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285179" y="478765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3518" y="1782635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3517" y="3175546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53518" y="4568457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Word </a:t>
            </a:r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Embeddings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6" y="1569380"/>
            <a:ext cx="6371313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Word </a:t>
            </a:r>
            <a:r>
              <a:rPr lang="en-US" sz="2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Embeddings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Vocabulary mapped to vectors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2426270"/>
            <a:ext cx="5486400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96" y="2426270"/>
            <a:ext cx="5486400" cy="365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73316" y="2532021"/>
            <a:ext cx="27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573" y="2532021"/>
            <a:ext cx="13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 Piper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332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720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Problem: How to work with Value-Based Groups?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is a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Any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Who needs 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 Government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Humanitarian Groups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Large-Scale Goals: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ground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Questions?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2008" y="1690063"/>
            <a:ext cx="9267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Acknowledgment</a:t>
            </a:r>
          </a:p>
          <a:p>
            <a:pPr algn="ctr"/>
            <a:endParaRPr lang="en-US" sz="32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CL team would like to thank Professor Peter Ochs, Jonathan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Teubner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Essam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Fahim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Syed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Moulvi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the University of Virginia’s Religious Studies department for their expertise and critical insights. The work for this paper is partially supported by a grant from the U.S. Army Research Laboratory.</a:t>
            </a:r>
          </a:p>
        </p:txBody>
      </p:sp>
    </p:spTree>
    <p:extLst>
      <p:ext uri="{BB962C8B-B14F-4D97-AF65-F5344CB8AC3E}">
        <p14:creationId xmlns:p14="http://schemas.microsoft.com/office/powerpoint/2010/main" val="14604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References</a:t>
            </a:r>
          </a:p>
          <a:p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Consultation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 researchers at the University of Virginia Center for Religion, Politics, and Conflict (RPC).  1540 Jefferson Park Avenue, University of Virginia, Charlottesville, VA 22904-4126.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Venuti, Nicholas,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Sachtjen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Brian, McIntyre, Hope, et al. “Predicting the Tolerance Level of Religious Discourse Through Computational Linguistics,” presented at the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 IEEE Systems and Information Engineering Design Conference (SIEDS ‘16),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Charlottesville, VA, 2016.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Wade-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Benzoni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Kimberly A., Hoffman, Andrew J., Thompson, Leigh L., et al. 2002. "Barriers to resolution in ideologically based negotiations: The role of values and institutions."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Academy of Management Review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27, pp. 41-57.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Lederach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John Paul and Appleby, Scott R. “Strategic Peacebuilding: An Overview,” in Daniel Philpott and Gerard Powers, Strategies of Peace (Oxford: Oxford University Press, 2010), pp. 19-44.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Algorithmia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blog.algorithmia.com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/introduction-natural-language-processing-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/. Accessed: March 30, 2017.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“Expert System: Natural language processing and text mining.”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www.expertsystem.com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/natural-language-processing-and-text-mining/. Accessed: March 30, 2017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Gupta, Vishal.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Lehal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Gurpreet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S., 2009. “A survey of text mining techniques and applications.”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emerging technologies in web intelligence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(1), pp.60-76.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Evgeniy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Markovitch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Shaul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January 2007. “Computing semantic relatedness using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wikipedia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-based explicit semantic analysis.” (In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IJcAI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Vol. 7), pp. 1606-1611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James, Gareth, Witten, Daniela, Hastie, Trevor, et al. 2013.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Introduction to Statistical Learning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 303-372.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Palomino-Garibay, Alonso, Camacho-González, Adolfo T., Fierro-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Villaneda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Ricardo A., et al. 2015. “A random forest approach for authorship profiling.”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Cappellato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[8]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Pucktada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Giles, C. Lee. June 2009. “Disambiguating authors in academic publications using random forests.” In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9th ACM/IEEE-CS joint conference on Digital libraries,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pp. 39-48.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Thorsten, 1998. “Text categorization with support vector machines: Learning with many relevant features.”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learning: ECML-98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pp.137-142.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Arzucan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Levent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Tunga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Güngör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"Text categorization with class-based and corpus-based keyword selection."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International Symposium on Computer and Information Sciences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Springer Berlin Heidelberg, 2005.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Richardson, Leonard.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 soup documentation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www.crummy.com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/software/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BeautifulSoup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/bs4/doc/.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Bird, Steven, Edward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Loper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Ewan Klein (2009),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Natural Language Processing with Python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O’Reilly Media Inc.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nltk.org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/book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Pennington, Jeffrey, Richard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Socher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Christopher D. Manning. "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GloVe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Global Vectors for Word Representation."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2014 Conference on Empirical Methods in Natural Language Processing.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2014.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Csardi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G.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Nepusz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/python/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Íñigo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-Mora, Isabel. "On the use of the personal pronoun we in communities."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Language and Politics.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Volume 3, Issue 1, 2004, pages: 27–52.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Maitland, Karen and John Wilson. "Pronominal selection and ideological conflict."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Pragmatics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Volume 11, Issue 4, August 1987, Pages 495-512.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Karatzoglou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Alexandros, Alex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Smola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Kurt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Hornik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kernlab.pdf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Liaw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Andy and Matthew Wiener, R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randomForest.pdf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Chen,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Tianqi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Tong He, Michael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Benesty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Vadim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Khotilovich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Yuan Tang,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xgboost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</a:t>
            </a:r>
            <a:r>
              <a:rPr lang="en-US" sz="12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https://CRAN.R-project.org/package=xgboost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UVa</a:t>
            </a: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Center for Religion, Politics, and Conflict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05645" y="1826660"/>
            <a:ext cx="4862429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rPr>
              <a:t>1-9</a:t>
            </a:r>
            <a:r>
              <a:rPr lang="en-US" sz="2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endParaRPr lang="en-US" sz="10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automated model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5911" y="436066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Holy</a:t>
            </a:r>
            <a:endParaRPr lang="en-US" sz="24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78688" y="1826660"/>
            <a:ext cx="4862286" cy="1287642"/>
            <a:chOff x="6429721" y="2137620"/>
            <a:chExt cx="4862286" cy="1287642"/>
          </a:xfrm>
        </p:grpSpPr>
        <p:grpSp>
          <p:nvGrpSpPr>
            <p:cNvPr id="3" name="Group 2"/>
            <p:cNvGrpSpPr/>
            <p:nvPr/>
          </p:nvGrpSpPr>
          <p:grpSpPr>
            <a:xfrm>
              <a:off x="6429721" y="2783504"/>
              <a:ext cx="4862286" cy="641758"/>
              <a:chOff x="6429721" y="2783504"/>
              <a:chExt cx="4862286" cy="64175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429721" y="3410400"/>
                <a:ext cx="4862286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429721" y="2783504"/>
                <a:ext cx="486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1 </a:t>
                </a:r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   </a:t>
                </a:r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 </a:t>
                </a:r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    3     4    5     6    7     </a:t>
                </a:r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8    </a:t>
                </a:r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9</a:t>
                </a:r>
                <a:endParaRPr lang="en-US" sz="24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632921" y="324054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2694" y="324096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21492" y="3240200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280290" y="3242382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24584" y="323986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97890" y="3242038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9913155" y="324161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486463" y="324203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016238" y="3239136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Down Arrow 42"/>
            <p:cNvSpPr/>
            <p:nvPr/>
          </p:nvSpPr>
          <p:spPr>
            <a:xfrm>
              <a:off x="8079340" y="2137620"/>
              <a:ext cx="389579" cy="601677"/>
            </a:xfrm>
            <a:prstGeom prst="downArrow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38552" y="3965410"/>
            <a:ext cx="6769087" cy="1788526"/>
            <a:chOff x="5144494" y="4173757"/>
            <a:chExt cx="6769087" cy="1788526"/>
          </a:xfrm>
        </p:grpSpPr>
        <p:sp>
          <p:nvSpPr>
            <p:cNvPr id="34" name="TextBox 33"/>
            <p:cNvSpPr txBox="1"/>
            <p:nvPr/>
          </p:nvSpPr>
          <p:spPr>
            <a:xfrm>
              <a:off x="5144494" y="5562173"/>
              <a:ext cx="16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Self-Sacrifice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609" y="5560454"/>
              <a:ext cx="1652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Compassion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33767" y="5560454"/>
              <a:ext cx="1130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Wisdom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968368" y="5560454"/>
              <a:ext cx="1945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Trustworthiness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flipH="1">
              <a:off x="7802978" y="5005026"/>
              <a:ext cx="530106" cy="5554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0"/>
            </p:cNvCxnSpPr>
            <p:nvPr/>
          </p:nvCxnSpPr>
          <p:spPr>
            <a:xfrm>
              <a:off x="8893706" y="4992394"/>
              <a:ext cx="405152" cy="56806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5"/>
              <a:endCxn id="38" idx="0"/>
            </p:cNvCxnSpPr>
            <p:nvPr/>
          </p:nvCxnSpPr>
          <p:spPr>
            <a:xfrm>
              <a:off x="9374997" y="4883289"/>
              <a:ext cx="1565978" cy="67716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3"/>
              <a:endCxn id="34" idx="0"/>
            </p:cNvCxnSpPr>
            <p:nvPr/>
          </p:nvCxnSpPr>
          <p:spPr>
            <a:xfrm flipH="1">
              <a:off x="5974433" y="4883289"/>
              <a:ext cx="1804744" cy="67888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448672" y="4173757"/>
              <a:ext cx="2256830" cy="831269"/>
            </a:xfrm>
            <a:prstGeom prst="ellipse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Avenir Book" charset="0"/>
                  <a:ea typeface="Avenir Book" charset="0"/>
                  <a:cs typeface="Avenir Book" charset="0"/>
                </a:rPr>
                <a:t>Holy</a:t>
              </a:r>
              <a:endParaRPr lang="en-US" sz="20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66291" y="2423654"/>
            <a:ext cx="4186906" cy="2507846"/>
            <a:chOff x="7536773" y="2225275"/>
            <a:chExt cx="4186906" cy="250784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773" y="2225275"/>
              <a:ext cx="1954998" cy="2507846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9605014" y="3046969"/>
              <a:ext cx="1008173" cy="588938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47D2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02268" y="279825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72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About Our Data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Sources: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year’s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corpus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Groups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Scraping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OCR for PDFs</a:t>
            </a:r>
          </a:p>
        </p:txBody>
      </p: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Technical Approach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Text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 Keywords</a:t>
            </a: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Collect words in context vector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for all occurrences of keyword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Singular Value Decomposition to vector of length 100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Average Semantic Density and Distributional Co-occurrence Score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1810</TotalTime>
  <Words>1137</Words>
  <Application>Microsoft Macintosh PowerPoint</Application>
  <PresentationFormat>Widescreen</PresentationFormat>
  <Paragraphs>216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Unicode MS</vt:lpstr>
      <vt:lpstr>Avenir Book</vt:lpstr>
      <vt:lpstr>Calibri</vt:lpstr>
      <vt:lpstr>Damascus</vt:lpstr>
      <vt:lpstr>Franklin Gothic Book</vt:lpstr>
      <vt:lpstr>Wingdings</vt:lpstr>
      <vt:lpstr>Arial</vt:lpstr>
      <vt:lpstr>Crop</vt:lpstr>
      <vt:lpstr>Computational Analysis of Religious and Ideological Linguistic Behavior</vt:lpstr>
      <vt:lpstr>Problem: How to work with Value-Based Groups?  </vt:lpstr>
      <vt:lpstr>UVa Center for Religion, Politics, and Conflict 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PowerPoint Presentation</vt:lpstr>
      <vt:lpstr>TFIDF Matrix</vt:lpstr>
      <vt:lpstr>Value Words</vt:lpstr>
      <vt:lpstr>Judgment Classification</vt:lpstr>
      <vt:lpstr>Judgment Classification</vt:lpstr>
      <vt:lpstr>Pronoun Analysis</vt:lpstr>
      <vt:lpstr>Results – Group Scores</vt:lpstr>
      <vt:lpstr>Results – Group Scores</vt:lpstr>
      <vt:lpstr>Single Document Analysis</vt:lpstr>
      <vt:lpstr>Word Embeddings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106</cp:revision>
  <cp:lastPrinted>2017-04-22T00:52:11Z</cp:lastPrinted>
  <dcterms:created xsi:type="dcterms:W3CDTF">2016-10-04T15:37:45Z</dcterms:created>
  <dcterms:modified xsi:type="dcterms:W3CDTF">2017-04-22T03:00:58Z</dcterms:modified>
</cp:coreProperties>
</file>